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73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  <p:embeddedFont>
      <p:font typeface="Anton" pitchFamily="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obster" panose="000005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76ADD"/>
    <a:srgbClr val="5A28C8"/>
    <a:srgbClr val="195F8F"/>
    <a:srgbClr val="1F77B4"/>
    <a:srgbClr val="BC0000"/>
    <a:srgbClr val="FF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96196" autoAdjust="0"/>
  </p:normalViewPr>
  <p:slideViewPr>
    <p:cSldViewPr snapToGrid="0" showGuides="1">
      <p:cViewPr varScale="1">
        <p:scale>
          <a:sx n="81" d="100"/>
          <a:sy n="81" d="100"/>
        </p:scale>
        <p:origin x="773" y="53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4.m4a"/><Relationship Id="rId7" Type="http://schemas.openxmlformats.org/officeDocument/2006/relationships/image" Target="../media/image23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5.sv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46.png"/><Relationship Id="rId1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8.png"/><Relationship Id="rId12" Type="http://schemas.openxmlformats.org/officeDocument/2006/relationships/image" Target="../media/image41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5.sv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53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5.sv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19564" y="3152001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54744" y="1274535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서울시 유동 인구의 모습은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 내내 거의 유사한 모양을 지님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대규모 유행 기간에는 전 지역이 높은 감염률을 보이나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유동인구가 많은 지역은 꾸준히 높은 감염률을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12232263" y="1689905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FEEC0D-3B2D-049A-25AC-058A892CCCF3}"/>
              </a:ext>
            </a:extLst>
          </p:cNvPr>
          <p:cNvSpPr txBox="1"/>
          <p:nvPr/>
        </p:nvSpPr>
        <p:spPr>
          <a:xfrm>
            <a:off x="8920952" y="349431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1523272" y="1231660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478855"/>
            <a:ext cx="452284" cy="2974572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4170783"/>
            <a:ext cx="452284" cy="2282643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2759765"/>
            <a:ext cx="452284" cy="369366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7899980" y="3801449"/>
            <a:ext cx="452284" cy="265885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8934864" y="3067541"/>
            <a:ext cx="452284" cy="339276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9969748" y="4109227"/>
            <a:ext cx="452284" cy="2351080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3669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8" y="380145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31095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강서구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7764484" y="33953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서초구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8799368" y="2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9834252" y="37031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FBEBE-48C5-10BC-0A54-3D14B43258A6}"/>
              </a:ext>
            </a:extLst>
          </p:cNvPr>
          <p:cNvSpPr txBox="1"/>
          <p:nvPr/>
        </p:nvSpPr>
        <p:spPr>
          <a:xfrm>
            <a:off x="1860614" y="19926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8437966" y="19926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082" y="622511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263620" y="3384704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2021.03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-06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거리두기 개편안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535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코로나가 잠잠해지는 기간에는 대부분 두 그래프가 유사한 모양을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이로 인해 코로나와 대중교통 밀집 시간의 유동인구 데이터는 연관이 있음을 알 수 있음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32B26-5476-4FAF-9A85-DDEF1092A699}"/>
              </a:ext>
            </a:extLst>
          </p:cNvPr>
          <p:cNvSpPr>
            <a:spLocks/>
          </p:cNvSpPr>
          <p:nvPr/>
        </p:nvSpPr>
        <p:spPr>
          <a:xfrm>
            <a:off x="0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D36E4-6E66-47FA-9B79-9A8B92F30B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85" t="10586"/>
          <a:stretch/>
        </p:blipFill>
        <p:spPr>
          <a:xfrm>
            <a:off x="4160835" y="182904"/>
            <a:ext cx="7672038" cy="64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5EB3ED-7F3F-4D3E-AB47-BC62173269BA}"/>
              </a:ext>
            </a:extLst>
          </p:cNvPr>
          <p:cNvSpPr/>
          <p:nvPr/>
        </p:nvSpPr>
        <p:spPr>
          <a:xfrm>
            <a:off x="7015519" y="-4559"/>
            <a:ext cx="914400" cy="6889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588815" y="27053"/>
            <a:ext cx="2453835" cy="6858000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D3B194-9329-4730-AAB2-F35BC91F1D62}"/>
              </a:ext>
            </a:extLst>
          </p:cNvPr>
          <p:cNvSpPr>
            <a:spLocks/>
          </p:cNvSpPr>
          <p:nvPr/>
        </p:nvSpPr>
        <p:spPr>
          <a:xfrm>
            <a:off x="0" y="-4560"/>
            <a:ext cx="12192000" cy="688961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B63470-B629-47D2-A291-C239C64A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16" y="200525"/>
            <a:ext cx="6858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BF0100-AB5F-4CFD-902A-05FA8A1356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8442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164608" y="3366990"/>
            <a:ext cx="19287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077016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97241" y="4497558"/>
            <a:ext cx="4534733" cy="1333680"/>
            <a:chOff x="1591756" y="4491567"/>
            <a:chExt cx="4534733" cy="13336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567"/>
              <a:ext cx="3974691" cy="461665"/>
              <a:chOff x="5756245" y="2184751"/>
              <a:chExt cx="3974691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84751"/>
                <a:ext cx="382508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이미 진행되고 있는 정책들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99663" y="4901917"/>
              <a:ext cx="4326826" cy="9233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훌륭한 정책들이지만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상황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장소 등을 고려하지 않고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강요받는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느낌을 주는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정책들도 존재함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5" name="그래픽 34" descr="흡기 방식 윤곽선">
            <a:extLst>
              <a:ext uri="{FF2B5EF4-FFF2-40B4-BE49-F238E27FC236}">
                <a16:creationId xmlns:a16="http://schemas.microsoft.com/office/drawing/2014/main" id="{FEA30CDF-C08C-436E-B7AF-A859A8F1E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7" name="그래픽 36" descr="분실 윤곽선">
            <a:extLst>
              <a:ext uri="{FF2B5EF4-FFF2-40B4-BE49-F238E27FC236}">
                <a16:creationId xmlns:a16="http://schemas.microsoft.com/office/drawing/2014/main" id="{5195B6B3-5CA7-4FE8-8B82-9CE0944BC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8" name="그래픽 37" descr="버스 윤곽선">
            <a:extLst>
              <a:ext uri="{FF2B5EF4-FFF2-40B4-BE49-F238E27FC236}">
                <a16:creationId xmlns:a16="http://schemas.microsoft.com/office/drawing/2014/main" id="{534BE4EC-C4F0-491C-845C-D782BDBBF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남성 프로그래머 윤곽선">
            <a:extLst>
              <a:ext uri="{FF2B5EF4-FFF2-40B4-BE49-F238E27FC236}">
                <a16:creationId xmlns:a16="http://schemas.microsoft.com/office/drawing/2014/main" id="{345A8019-AE1C-42C0-930F-95559DA0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0" name="그래픽 39" descr="표지판 윤곽선">
            <a:extLst>
              <a:ext uri="{FF2B5EF4-FFF2-40B4-BE49-F238E27FC236}">
                <a16:creationId xmlns:a16="http://schemas.microsoft.com/office/drawing/2014/main" id="{471B8192-F4A0-4A77-91CD-1524FC62A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557389-8972-420F-BBF3-1F0C1E05A3A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C9CB-0178-4D77-8E1B-DFC67A1277FE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ABBB7-35DA-49C4-ACF9-9DF0DFA5CA5E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E2E269-9A2A-46F1-87A9-86CC5F8DE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B7131A-9604-4681-A0B0-9BE8322B599B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2752531" y="4465612"/>
            <a:ext cx="4614809" cy="1415040"/>
            <a:chOff x="1511469" y="4511585"/>
            <a:chExt cx="4614809" cy="1036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11469" y="4511585"/>
              <a:ext cx="2742118" cy="461665"/>
              <a:chOff x="5675958" y="2204769"/>
              <a:chExt cx="2742118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675958" y="2371572"/>
                <a:ext cx="223863" cy="1702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04769"/>
                <a:ext cx="251222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4390946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분석된 정보를 바탕으로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밀집 지역에 관한 집중적인 관리가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455C8A1-154E-449C-B54F-605B4E55AFD5}"/>
              </a:ext>
            </a:extLst>
          </p:cNvPr>
          <p:cNvSpPr/>
          <p:nvPr/>
        </p:nvSpPr>
        <p:spPr>
          <a:xfrm>
            <a:off x="3122778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511F32D2-C0B1-46C7-B7A0-B1AD6635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7ECFC03E-1A21-4FBD-8AA7-CA30D8FB6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A3D2A0F4-CEEF-4D27-BF12-B58C8D5F6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9A2073CE-A788-4426-A95C-06E3D4664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BEA42100-3A08-4DB3-AEBA-CBD73BA77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97F388-913D-4BF2-B44C-0A1FBA8FD195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EA1888-B859-4884-8B57-E5F9F805E285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35E9F-8EC5-4C34-8F12-EC6540B72236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28F3B2-6D28-433D-A764-5F1A9417F88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485F9-49FE-4B70-A4EF-74743CAD7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98532" y="2382077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4269766" y="4477938"/>
            <a:ext cx="5575857" cy="1110171"/>
            <a:chOff x="1591756" y="4491602"/>
            <a:chExt cx="5575857" cy="11101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602"/>
              <a:ext cx="4352154" cy="461665"/>
              <a:chOff x="5756245" y="2184786"/>
              <a:chExt cx="4352154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6133557" y="2184786"/>
                <a:ext cx="39748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신규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교통수단 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+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915854" y="4955442"/>
              <a:ext cx="525175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밀집 지역에서 빠져나올 수 있는 여러 노선 증설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일하는 방식이나 새로운 교통수단의 필요성 증가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0" name="그래픽 19" descr="흡기 방식 윤곽선">
            <a:extLst>
              <a:ext uri="{FF2B5EF4-FFF2-40B4-BE49-F238E27FC236}">
                <a16:creationId xmlns:a16="http://schemas.microsoft.com/office/drawing/2014/main" id="{C3CA961F-B56A-46D0-92E1-1BCE70BB6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1" name="그래픽 20" descr="분실 윤곽선">
            <a:extLst>
              <a:ext uri="{FF2B5EF4-FFF2-40B4-BE49-F238E27FC236}">
                <a16:creationId xmlns:a16="http://schemas.microsoft.com/office/drawing/2014/main" id="{359A76BF-E846-4620-AD53-C9A344C08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7" name="그래픽 26" descr="버스 윤곽선">
            <a:extLst>
              <a:ext uri="{FF2B5EF4-FFF2-40B4-BE49-F238E27FC236}">
                <a16:creationId xmlns:a16="http://schemas.microsoft.com/office/drawing/2014/main" id="{93015292-68D2-4C79-A0EB-2D02AB317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남성 프로그래머 윤곽선">
            <a:extLst>
              <a:ext uri="{FF2B5EF4-FFF2-40B4-BE49-F238E27FC236}">
                <a16:creationId xmlns:a16="http://schemas.microsoft.com/office/drawing/2014/main" id="{567696E7-916D-4341-B8BD-E9160AFD0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29" name="그래픽 28" descr="표지판 윤곽선">
            <a:extLst>
              <a:ext uri="{FF2B5EF4-FFF2-40B4-BE49-F238E27FC236}">
                <a16:creationId xmlns:a16="http://schemas.microsoft.com/office/drawing/2014/main" id="{3B6BF4BC-2889-4E0D-9843-09C21D3A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3FDF0-41FA-49FC-B3A6-2B8FF5B4940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BBE97-1777-4C24-9581-D95958FB51CC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3175E-0102-4EBA-8BBB-0CD7CF9C71D1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D9512-E687-4CAE-BBDE-2AAF810FAB2F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14653-06ED-4D4E-BFEE-AB36292576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278690" y="4345567"/>
            <a:ext cx="5485720" cy="1661994"/>
            <a:chOff x="1158652" y="4436328"/>
            <a:chExt cx="5485720" cy="16619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158652" y="4436328"/>
              <a:ext cx="4681615" cy="461665"/>
              <a:chOff x="5323141" y="2129512"/>
              <a:chExt cx="4681615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323141" y="2295555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472746" y="2129512"/>
                <a:ext cx="453201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지속적인 혼잡도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감지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234247" y="4897993"/>
              <a:ext cx="541012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지도 어플리케이션의 단점 해결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혼잡도 정보의 부정확성 등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)</a:t>
              </a:r>
            </a:p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이를 통해 대중교통 밀집을 어느정도 해소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D14D188-C8B9-4810-81CB-2EC9462A1FD9}"/>
              </a:ext>
            </a:extLst>
          </p:cNvPr>
          <p:cNvSpPr/>
          <p:nvPr/>
        </p:nvSpPr>
        <p:spPr>
          <a:xfrm>
            <a:off x="7461471" y="241646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흡기 방식 윤곽선">
            <a:extLst>
              <a:ext uri="{FF2B5EF4-FFF2-40B4-BE49-F238E27FC236}">
                <a16:creationId xmlns:a16="http://schemas.microsoft.com/office/drawing/2014/main" id="{2B2E91CA-721B-4F27-A675-20EF056C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8" name="그래픽 37" descr="분실 윤곽선">
            <a:extLst>
              <a:ext uri="{FF2B5EF4-FFF2-40B4-BE49-F238E27FC236}">
                <a16:creationId xmlns:a16="http://schemas.microsoft.com/office/drawing/2014/main" id="{CE989F85-4E8B-4AB1-9CD2-02F79D983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버스 윤곽선">
            <a:extLst>
              <a:ext uri="{FF2B5EF4-FFF2-40B4-BE49-F238E27FC236}">
                <a16:creationId xmlns:a16="http://schemas.microsoft.com/office/drawing/2014/main" id="{C270BF4A-D3CA-49E7-A2A5-BA921F5D9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40" name="그래픽 39" descr="남성 프로그래머 윤곽선">
            <a:extLst>
              <a:ext uri="{FF2B5EF4-FFF2-40B4-BE49-F238E27FC236}">
                <a16:creationId xmlns:a16="http://schemas.microsoft.com/office/drawing/2014/main" id="{6623AA86-B4BE-4791-A9B0-C230C3D30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1" name="그래픽 40" descr="표지판 윤곽선">
            <a:extLst>
              <a:ext uri="{FF2B5EF4-FFF2-40B4-BE49-F238E27FC236}">
                <a16:creationId xmlns:a16="http://schemas.microsoft.com/office/drawing/2014/main" id="{C90057A7-D488-40D4-BEBC-B0E2594A7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754CA-4871-466B-9E96-5C58F661BEAF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7BF3-23DD-4BC7-BB34-0996EB005723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171C9-1822-4687-97AE-6469ECED2B26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EFEBA5-E94C-4B9F-A028-89F81745F73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5D9448-87EC-4012-8536-A76D083F0976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7772977" y="4372182"/>
            <a:ext cx="4595591" cy="1035581"/>
            <a:chOff x="1591756" y="4503196"/>
            <a:chExt cx="4595591" cy="10355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503196"/>
              <a:ext cx="1959717" cy="461665"/>
              <a:chOff x="5756245" y="2196380"/>
              <a:chExt cx="1959717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96380"/>
                <a:ext cx="18101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66558" y="4892446"/>
              <a:ext cx="452078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대중교통 이용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선택지가 너무 적음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 증가가 가장 중요함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37BAC3C-B631-4C3B-AC24-979912C57EFD}"/>
              </a:ext>
            </a:extLst>
          </p:cNvPr>
          <p:cNvSpPr/>
          <p:nvPr/>
        </p:nvSpPr>
        <p:spPr>
          <a:xfrm>
            <a:off x="9460557" y="232895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BA40850E-D168-4B02-A8F5-6F2B55924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94DE594A-BD96-40CB-836B-BBE95FB7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4BD241C3-B70E-4514-9348-777502E8A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0670E550-69B9-48BE-A1F5-F28E7A7E6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9E46EAAC-29E8-4864-B46C-17680436DD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483652-E2D1-421A-81DC-099BFA8515F6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048A8-40D3-4C91-AA40-36C197918F16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79DDB-E841-4D56-B7EE-0F63CD31493F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F37794-501F-49E9-AE57-20F134C631E1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3F04E-09E6-4570-B0F1-F7706A1828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0FC320-AFEC-4702-8DF6-3F89F3579C2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19" y="519620"/>
            <a:ext cx="40318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어려운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그러나 언젠가는 </a:t>
            </a:r>
            <a:r>
              <a:rPr lang="ko-KR" altLang="en-US" sz="3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해야하는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18" y="2674973"/>
            <a:ext cx="418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교통과 질병은 범지구적 문제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빠른 해결의 어려움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재발 방지와 대책이 필수적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제안 </a:t>
            </a:r>
            <a:r>
              <a:rPr lang="ko-KR" altLang="en-US" sz="4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기대점</a:t>
            </a:r>
            <a:endParaRPr lang="en-US" altLang="ko-KR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A3F989-0681-4EA9-9BED-1DC06B85C337}"/>
              </a:ext>
            </a:extLst>
          </p:cNvPr>
          <p:cNvSpPr/>
          <p:nvPr/>
        </p:nvSpPr>
        <p:spPr>
          <a:xfrm>
            <a:off x="0" y="0"/>
            <a:ext cx="12192000" cy="122185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168003" y="14926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후기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D71A24-7642-42DD-88FB-3E205E6EF0AA}"/>
              </a:ext>
            </a:extLst>
          </p:cNvPr>
          <p:cNvSpPr/>
          <p:nvPr/>
        </p:nvSpPr>
        <p:spPr>
          <a:xfrm>
            <a:off x="168003" y="1480077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2376631" y="1475503"/>
            <a:ext cx="7071598" cy="1384995"/>
          </a:xfrm>
          <a:prstGeom prst="wedgeRectCallout">
            <a:avLst>
              <a:gd name="adj1" fmla="val -54426"/>
              <a:gd name="adj2" fmla="val -32108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이번 데이터분석 경진대회를 하면서 팀워크 경험도 쌓고 클라우드 서비스 등의 다양한 기술도 활용해보고 다양한 데이터와 시각화를 다뤄보며 많은 도전 경험을 쌓을 수 있었던 것 같습니다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아쉽게도 몇몇 데이터셋은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드랍되었지만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결국엔 의미 있고 보람되는 경험이었다고 생각합니다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 소중한 경험을 가능할 수 있게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해주신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팀원을 포함한 모든 분들께 감사를 표합니다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6EA5F-D1DE-4EE4-9E07-A3A8EE9F75DA}"/>
              </a:ext>
            </a:extLst>
          </p:cNvPr>
          <p:cNvSpPr txBox="1"/>
          <p:nvPr/>
        </p:nvSpPr>
        <p:spPr>
          <a:xfrm>
            <a:off x="2376631" y="3185398"/>
            <a:ext cx="7663992" cy="1384995"/>
          </a:xfrm>
          <a:prstGeom prst="wedgeRectCallout">
            <a:avLst>
              <a:gd name="adj1" fmla="val -54166"/>
              <a:gd name="adj2" fmla="val -32790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프로그래밍을 열심히 하면 그만큼 눈에 보이는 것으로 매우 흥미가 있었지만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열심히 준비를 못 하여 어렵다고 느껴진 시험으로 좌절을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했었습니다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하지만 이러한 데이터분석 경진대회가 열리고 아이디어부터 데이터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직접 프로그래밍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발표를 준비하는 것 까지 모든 작업을 하면서 희로애락을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그리고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다시끔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데이터 분석에 대해 많은 흥미를 해줄 수 있는 그러한 대회로 마음에 자리를 잡는 계기가 된 좋은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추천할 만 한 대회라고 생각을 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90870-8A1D-4E14-88BE-C7D4AEB3BC31}"/>
              </a:ext>
            </a:extLst>
          </p:cNvPr>
          <p:cNvSpPr txBox="1"/>
          <p:nvPr/>
        </p:nvSpPr>
        <p:spPr>
          <a:xfrm>
            <a:off x="2376631" y="4888819"/>
            <a:ext cx="7252121" cy="1384995"/>
          </a:xfrm>
          <a:prstGeom prst="wedgeRectCallout">
            <a:avLst>
              <a:gd name="adj1" fmla="val -54370"/>
              <a:gd name="adj2" fmla="val -32109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다른 과목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</a:t>
            </a: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Github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경진 대회 준비로 인해 참여를 잘 못한 것 같아 아쉽고 팀원에게 미안했습니다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그래도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팀원들의 데이터 분석 자료를 보고 읽으며 제 나름대로 열심히 이해해보고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팀원들과 소통하여 아이디어의 방향성 제시와 데이터 활용 방안 및 발표 준비를 하면서 최선을 다해 준비하였습니다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또한 이번 대회에 대해서는 데이터 분석 기술의 다양성과 유용성을 잘 느낄 수 있는 기회였던 것 같다고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A282A7-84DF-436C-992C-99631930A7F3}"/>
              </a:ext>
            </a:extLst>
          </p:cNvPr>
          <p:cNvSpPr/>
          <p:nvPr/>
        </p:nvSpPr>
        <p:spPr>
          <a:xfrm>
            <a:off x="168003" y="3174476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F297F1-51C5-49D8-AA5C-4C3C7E771C61}"/>
              </a:ext>
            </a:extLst>
          </p:cNvPr>
          <p:cNvSpPr/>
          <p:nvPr/>
        </p:nvSpPr>
        <p:spPr>
          <a:xfrm>
            <a:off x="168003" y="4961383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소개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905474" y="1218088"/>
            <a:ext cx="3684288" cy="22109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	   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8C354-D03D-40BE-B2FD-DC966013BEB7}"/>
              </a:ext>
            </a:extLst>
          </p:cNvPr>
          <p:cNvSpPr/>
          <p:nvPr/>
        </p:nvSpPr>
        <p:spPr>
          <a:xfrm>
            <a:off x="7015519" y="-4559"/>
            <a:ext cx="914400" cy="6889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9D8980-9E13-4F7B-B95E-9CC19037CE57}"/>
              </a:ext>
            </a:extLst>
          </p:cNvPr>
          <p:cNvSpPr>
            <a:spLocks/>
          </p:cNvSpPr>
          <p:nvPr/>
        </p:nvSpPr>
        <p:spPr>
          <a:xfrm>
            <a:off x="0" y="13526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8DD34-5727-4F12-912B-8896067B4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0579"/>
            <a:ext cx="6858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9E73FF-E42A-48AC-8D39-6C1506EA81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20198" y="877114"/>
            <a:ext cx="4204404" cy="1015663"/>
            <a:chOff x="2879594" y="559059"/>
            <a:chExt cx="4204404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43BF4-0643-4C68-A841-BECA7B930C64}"/>
                </a:ext>
              </a:extLst>
            </p:cNvPr>
            <p:cNvSpPr txBox="1"/>
            <p:nvPr/>
          </p:nvSpPr>
          <p:spPr>
            <a:xfrm>
              <a:off x="3984982" y="810660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주제 선정 이유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79594" y="559059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877096"/>
            <a:ext cx="4177189" cy="1015663"/>
            <a:chOff x="2898066" y="559041"/>
            <a:chExt cx="4177189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14232-7223-4172-8340-C5D1ABEC2389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데이터 분석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729230"/>
            <a:ext cx="4270213" cy="1015663"/>
            <a:chOff x="2898066" y="559041"/>
            <a:chExt cx="427021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A90938-346C-4188-8DD4-C58ECAFEBDF8}"/>
                </a:ext>
              </a:extLst>
            </p:cNvPr>
            <p:cNvSpPr txBox="1"/>
            <p:nvPr/>
          </p:nvSpPr>
          <p:spPr>
            <a:xfrm>
              <a:off x="4069263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제안 도출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729230"/>
            <a:ext cx="4177189" cy="1015663"/>
            <a:chOff x="2898066" y="559041"/>
            <a:chExt cx="4177189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D192CB-9424-40A2-9527-742654B8485C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총정리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0" y="3155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대중교통과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COVID-19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53835" y="1200675"/>
            <a:ext cx="105125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이용자 수가 많으면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확진률도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높지 않을까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4000" b="1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4706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계획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6" y="1726649"/>
            <a:ext cx="3210359" cy="1326770"/>
            <a:chOff x="302738" y="4355501"/>
            <a:chExt cx="2851594" cy="1326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851274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Pandas,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Numpy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geopandas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pyvis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Matplotlib, folium,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ploty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seaborn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150397" y="5077478"/>
            <a:ext cx="3695305" cy="1393724"/>
            <a:chOff x="302738" y="4355501"/>
            <a:chExt cx="2851594" cy="139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방법으로 분석하고 표현 시도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더 나은 결과물 창출에 집중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531845" y="1664694"/>
            <a:ext cx="3016726" cy="1575720"/>
            <a:chOff x="12609" y="4235060"/>
            <a:chExt cx="3141723" cy="1575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235060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12609" y="4672007"/>
              <a:ext cx="3141723" cy="113877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서울 열린 데이터 광장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https://data.seoul.go.kr/</a:t>
              </a:r>
            </a:p>
            <a:p>
              <a:pPr algn="r"/>
              <a:endParaRPr lang="en-US" altLang="ko-KR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worldometer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</a:rPr>
                <a:t>https://www.worldometers.info/coronavirus/</a:t>
              </a:r>
              <a:endParaRPr lang="ko-KR" altLang="en-US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7859833" y="4946551"/>
            <a:ext cx="4179767" cy="1362034"/>
            <a:chOff x="302738" y="4355501"/>
            <a:chExt cx="2851594" cy="136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886538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계획 단계서 꾸준한 소통을 통해 계획 수립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Github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 - VSC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연동을 통한 협업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8850" y="4516081"/>
            <a:ext cx="819051" cy="504633"/>
          </a:xfrm>
          <a:prstGeom prst="bentConnector3">
            <a:avLst>
              <a:gd name="adj1" fmla="val 101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5" name="Oval 44">
            <a:extLst>
              <a:ext uri="{FF2B5EF4-FFF2-40B4-BE49-F238E27FC236}">
                <a16:creationId xmlns:a16="http://schemas.microsoft.com/office/drawing/2014/main" id="{4926ACF3-ADFE-4318-9101-FE0B2999266A}"/>
              </a:ext>
            </a:extLst>
          </p:cNvPr>
          <p:cNvSpPr>
            <a:spLocks noChangeAspect="1"/>
          </p:cNvSpPr>
          <p:nvPr/>
        </p:nvSpPr>
        <p:spPr>
          <a:xfrm>
            <a:off x="4869639" y="2667341"/>
            <a:ext cx="390538" cy="465008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1A11F49-327B-46DC-9893-6B93EBE03A28}"/>
              </a:ext>
            </a:extLst>
          </p:cNvPr>
          <p:cNvSpPr/>
          <p:nvPr/>
        </p:nvSpPr>
        <p:spPr>
          <a:xfrm rot="18900000">
            <a:off x="4869572" y="470401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2412634B-FC10-4C9B-8392-29131ECA14C3}"/>
              </a:ext>
            </a:extLst>
          </p:cNvPr>
          <p:cNvSpPr/>
          <p:nvPr/>
        </p:nvSpPr>
        <p:spPr>
          <a:xfrm flipH="1">
            <a:off x="7330395" y="3821939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812</Words>
  <Application>Microsoft Office PowerPoint</Application>
  <PresentationFormat>와이드스크린</PresentationFormat>
  <Paragraphs>208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여기어때 잘난체</vt:lpstr>
      <vt:lpstr>Arial Unicode MS</vt:lpstr>
      <vt:lpstr>Anton</vt:lpstr>
      <vt:lpstr>Calibri</vt:lpstr>
      <vt:lpstr>Lobster</vt:lpstr>
      <vt:lpstr>Arial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PC08</cp:lastModifiedBy>
  <cp:revision>259</cp:revision>
  <dcterms:created xsi:type="dcterms:W3CDTF">2020-01-20T05:08:25Z</dcterms:created>
  <dcterms:modified xsi:type="dcterms:W3CDTF">2022-11-27T16:29:26Z</dcterms:modified>
</cp:coreProperties>
</file>